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28A6FB-2083-4381-BB32-7FCC47DA5BDB}"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379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8A6FB-2083-4381-BB32-7FCC47DA5BDB}"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364916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8A6FB-2083-4381-BB32-7FCC47DA5BDB}"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299389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28A6FB-2083-4381-BB32-7FCC47DA5BDB}"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217503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28A6FB-2083-4381-BB32-7FCC47DA5BDB}" type="datetimeFigureOut">
              <a:rPr lang="en-US" smtClean="0"/>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419094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28A6FB-2083-4381-BB32-7FCC47DA5BDB}"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123957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28A6FB-2083-4381-BB32-7FCC47DA5BDB}" type="datetimeFigureOut">
              <a:rPr lang="en-US" smtClean="0"/>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119404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28A6FB-2083-4381-BB32-7FCC47DA5BDB}" type="datetimeFigureOut">
              <a:rPr lang="en-US" smtClean="0"/>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626395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8A6FB-2083-4381-BB32-7FCC47DA5BDB}" type="datetimeFigureOut">
              <a:rPr lang="en-US" smtClean="0"/>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154732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8A6FB-2083-4381-BB32-7FCC47DA5BDB}"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56220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28A6FB-2083-4381-BB32-7FCC47DA5BDB}" type="datetimeFigureOut">
              <a:rPr lang="en-US" smtClean="0"/>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0FFB2E-282D-4807-816C-07C539AE7757}" type="slidenum">
              <a:rPr lang="en-US" smtClean="0"/>
              <a:t>‹#›</a:t>
            </a:fld>
            <a:endParaRPr lang="en-US"/>
          </a:p>
        </p:txBody>
      </p:sp>
    </p:spTree>
    <p:extLst>
      <p:ext uri="{BB962C8B-B14F-4D97-AF65-F5344CB8AC3E}">
        <p14:creationId xmlns:p14="http://schemas.microsoft.com/office/powerpoint/2010/main" val="2854377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8A6FB-2083-4381-BB32-7FCC47DA5BDB}" type="datetimeFigureOut">
              <a:rPr lang="en-US" smtClean="0"/>
              <a:t>12/16/2016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FFB2E-282D-4807-816C-07C539AE7757}" type="slidenum">
              <a:rPr lang="en-US" smtClean="0"/>
              <a:t>‹#›</a:t>
            </a:fld>
            <a:endParaRPr lang="en-US"/>
          </a:p>
        </p:txBody>
      </p:sp>
    </p:spTree>
    <p:extLst>
      <p:ext uri="{BB962C8B-B14F-4D97-AF65-F5344CB8AC3E}">
        <p14:creationId xmlns:p14="http://schemas.microsoft.com/office/powerpoint/2010/main" val="1870487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914400"/>
          </a:xfrm>
        </p:spPr>
        <p:txBody>
          <a:bodyPr>
            <a:normAutofit/>
          </a:bodyPr>
          <a:lstStyle/>
          <a:p>
            <a:r>
              <a:rPr lang="en-US" dirty="0" smtClean="0"/>
              <a:t>Exercise 12</a:t>
            </a:r>
            <a:endParaRPr lang="en-US" dirty="0"/>
          </a:p>
        </p:txBody>
      </p:sp>
      <p:sp>
        <p:nvSpPr>
          <p:cNvPr id="4" name="Subtitle 3"/>
          <p:cNvSpPr>
            <a:spLocks noGrp="1"/>
          </p:cNvSpPr>
          <p:nvPr>
            <p:ph type="subTitle" idx="1"/>
          </p:nvPr>
        </p:nvSpPr>
        <p:spPr>
          <a:xfrm>
            <a:off x="1447800" y="1828800"/>
            <a:ext cx="6400800" cy="1752600"/>
          </a:xfrm>
        </p:spPr>
        <p:txBody>
          <a:bodyPr>
            <a:normAutofit/>
          </a:bodyPr>
          <a:lstStyle/>
          <a:p>
            <a:r>
              <a:rPr lang="en-US" sz="4000" dirty="0" smtClean="0">
                <a:solidFill>
                  <a:schemeClr val="tx1"/>
                </a:solidFill>
              </a:rPr>
              <a:t>Phyla </a:t>
            </a:r>
            <a:r>
              <a:rPr lang="en-US" sz="4000" dirty="0" err="1" smtClean="0">
                <a:solidFill>
                  <a:schemeClr val="tx1"/>
                </a:solidFill>
              </a:rPr>
              <a:t>Porifera</a:t>
            </a:r>
            <a:r>
              <a:rPr lang="en-US" sz="4000" dirty="0" smtClean="0">
                <a:solidFill>
                  <a:schemeClr val="tx1"/>
                </a:solidFill>
              </a:rPr>
              <a:t> </a:t>
            </a:r>
            <a:r>
              <a:rPr lang="en-US" sz="4000" dirty="0">
                <a:solidFill>
                  <a:schemeClr val="tx1"/>
                </a:solidFill>
              </a:rPr>
              <a:t>and </a:t>
            </a:r>
            <a:r>
              <a:rPr lang="en-US" sz="4000" dirty="0" err="1">
                <a:solidFill>
                  <a:schemeClr val="tx1"/>
                </a:solidFill>
              </a:rPr>
              <a:t>Cnidaria</a:t>
            </a:r>
            <a:endParaRPr lang="en-US" sz="4000" dirty="0">
              <a:solidFill>
                <a:schemeClr val="tx1"/>
              </a:solidFill>
            </a:endParaRPr>
          </a:p>
        </p:txBody>
      </p:sp>
    </p:spTree>
    <p:extLst>
      <p:ext uri="{BB962C8B-B14F-4D97-AF65-F5344CB8AC3E}">
        <p14:creationId xmlns:p14="http://schemas.microsoft.com/office/powerpoint/2010/main" val="264200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 Model</a:t>
            </a:r>
            <a:endParaRPr lang="en-US" dirty="0"/>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11763" r="11584" b="3542"/>
          <a:stretch/>
        </p:blipFill>
        <p:spPr>
          <a:xfrm>
            <a:off x="1447800" y="1752600"/>
            <a:ext cx="5715000" cy="4105873"/>
          </a:xfrm>
          <a:prstGeom prst="rect">
            <a:avLst/>
          </a:prstGeom>
        </p:spPr>
      </p:pic>
    </p:spTree>
    <p:extLst>
      <p:ext uri="{BB962C8B-B14F-4D97-AF65-F5344CB8AC3E}">
        <p14:creationId xmlns:p14="http://schemas.microsoft.com/office/powerpoint/2010/main" val="295403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Anemone Model</a:t>
            </a:r>
            <a:endParaRPr lang="en-US"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24000" y="1644073"/>
            <a:ext cx="6096000" cy="4572000"/>
          </a:xfrm>
          <a:prstGeom prst="rect">
            <a:avLst/>
          </a:prstGeom>
        </p:spPr>
      </p:pic>
    </p:spTree>
    <p:extLst>
      <p:ext uri="{BB962C8B-B14F-4D97-AF65-F5344CB8AC3E}">
        <p14:creationId xmlns:p14="http://schemas.microsoft.com/office/powerpoint/2010/main" val="210024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Anemone Model</a:t>
            </a:r>
            <a:endParaRPr lang="en-US"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0200" y="1676400"/>
            <a:ext cx="6019800" cy="4514850"/>
          </a:xfrm>
          <a:prstGeom prst="rect">
            <a:avLst/>
          </a:prstGeom>
        </p:spPr>
      </p:pic>
    </p:spTree>
    <p:extLst>
      <p:ext uri="{BB962C8B-B14F-4D97-AF65-F5344CB8AC3E}">
        <p14:creationId xmlns:p14="http://schemas.microsoft.com/office/powerpoint/2010/main" val="421824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447800"/>
            <a:ext cx="8077200" cy="4114800"/>
          </a:xfrm>
        </p:spPr>
        <p:txBody>
          <a:bodyPr>
            <a:normAutofit fontScale="92500" lnSpcReduction="20000"/>
          </a:bodyPr>
          <a:lstStyle/>
          <a:p>
            <a:pPr algn="l"/>
            <a:r>
              <a:rPr lang="en-US" dirty="0">
                <a:solidFill>
                  <a:schemeClr val="tx1"/>
                </a:solidFill>
              </a:rPr>
              <a:t>In this lab exercise, you observed the wide diversity of </a:t>
            </a:r>
            <a:r>
              <a:rPr lang="en-US" dirty="0" smtClean="0">
                <a:solidFill>
                  <a:schemeClr val="tx1"/>
                </a:solidFill>
              </a:rPr>
              <a:t>animals in the phyla </a:t>
            </a:r>
            <a:r>
              <a:rPr lang="en-US" dirty="0" err="1" smtClean="0">
                <a:solidFill>
                  <a:schemeClr val="tx1"/>
                </a:solidFill>
              </a:rPr>
              <a:t>Porifera</a:t>
            </a:r>
            <a:r>
              <a:rPr lang="en-US" dirty="0" smtClean="0">
                <a:solidFill>
                  <a:schemeClr val="tx1"/>
                </a:solidFill>
              </a:rPr>
              <a:t> and </a:t>
            </a:r>
            <a:r>
              <a:rPr lang="en-US" dirty="0" err="1" smtClean="0">
                <a:solidFill>
                  <a:schemeClr val="tx1"/>
                </a:solidFill>
              </a:rPr>
              <a:t>Cnidaria</a:t>
            </a:r>
            <a:r>
              <a:rPr lang="en-US" dirty="0" smtClean="0">
                <a:solidFill>
                  <a:schemeClr val="tx1"/>
                </a:solidFill>
              </a:rPr>
              <a:t>. </a:t>
            </a:r>
            <a:r>
              <a:rPr lang="en-US" dirty="0">
                <a:solidFill>
                  <a:schemeClr val="tx1"/>
                </a:solidFill>
              </a:rPr>
              <a:t>You will be expected to recognize each group and their distinguishing characteristics. Consult your lab manual for the role of each in its environment, the structures that you will need to recognize on each specimen, and their functions.  As in all exercises, concentrate on those structures in </a:t>
            </a:r>
            <a:r>
              <a:rPr lang="en-US" b="1" dirty="0">
                <a:solidFill>
                  <a:schemeClr val="tx1"/>
                </a:solidFill>
              </a:rPr>
              <a:t>bold face </a:t>
            </a:r>
            <a:r>
              <a:rPr lang="en-US" dirty="0">
                <a:solidFill>
                  <a:schemeClr val="tx1"/>
                </a:solidFill>
              </a:rPr>
              <a:t>type and those that you were asked to label on your diagrams.</a:t>
            </a:r>
          </a:p>
          <a:p>
            <a:pPr algn="l"/>
            <a:endParaRPr lang="en-US" dirty="0">
              <a:solidFill>
                <a:schemeClr val="tx1"/>
              </a:solidFill>
            </a:endParaRPr>
          </a:p>
        </p:txBody>
      </p:sp>
    </p:spTree>
    <p:extLst>
      <p:ext uri="{BB962C8B-B14F-4D97-AF65-F5344CB8AC3E}">
        <p14:creationId xmlns:p14="http://schemas.microsoft.com/office/powerpoint/2010/main" val="156758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err="1" smtClean="0"/>
              <a:t>Grantia</a:t>
            </a:r>
            <a:r>
              <a:rPr lang="en-US" dirty="0" smtClean="0"/>
              <a:t> 40X</a:t>
            </a:r>
            <a:endParaRPr lang="en-US" i="1"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2122" b="1948"/>
          <a:stretch/>
        </p:blipFill>
        <p:spPr>
          <a:xfrm>
            <a:off x="1141845" y="1560944"/>
            <a:ext cx="6667500" cy="5116947"/>
          </a:xfrm>
          <a:prstGeom prst="rect">
            <a:avLst/>
          </a:prstGeom>
        </p:spPr>
      </p:pic>
    </p:spTree>
    <p:extLst>
      <p:ext uri="{BB962C8B-B14F-4D97-AF65-F5344CB8AC3E}">
        <p14:creationId xmlns:p14="http://schemas.microsoft.com/office/powerpoint/2010/main" val="411892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Grantia</a:t>
            </a:r>
            <a:r>
              <a:rPr lang="en-US" dirty="0" smtClean="0"/>
              <a:t> 100X</a:t>
            </a:r>
            <a:endParaRPr lang="en-US" i="1"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1983" b="2024"/>
          <a:stretch/>
        </p:blipFill>
        <p:spPr>
          <a:xfrm>
            <a:off x="1775691" y="1828800"/>
            <a:ext cx="5676900" cy="4359564"/>
          </a:xfrm>
          <a:prstGeom prst="rect">
            <a:avLst/>
          </a:prstGeom>
        </p:spPr>
      </p:pic>
    </p:spTree>
    <p:extLst>
      <p:ext uri="{BB962C8B-B14F-4D97-AF65-F5344CB8AC3E}">
        <p14:creationId xmlns:p14="http://schemas.microsoft.com/office/powerpoint/2010/main" val="200150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Grantia</a:t>
            </a:r>
            <a:r>
              <a:rPr lang="en-US" dirty="0" smtClean="0"/>
              <a:t> 400X</a:t>
            </a:r>
            <a:endParaRPr lang="en-US" i="1"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1798" b="1438"/>
          <a:stretch/>
        </p:blipFill>
        <p:spPr>
          <a:xfrm>
            <a:off x="1752600" y="1681018"/>
            <a:ext cx="5619750" cy="4350327"/>
          </a:xfrm>
          <a:prstGeom prst="rect">
            <a:avLst/>
          </a:prstGeom>
        </p:spPr>
      </p:pic>
    </p:spTree>
    <p:extLst>
      <p:ext uri="{BB962C8B-B14F-4D97-AF65-F5344CB8AC3E}">
        <p14:creationId xmlns:p14="http://schemas.microsoft.com/office/powerpoint/2010/main" val="253868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Obelia</a:t>
            </a:r>
            <a:r>
              <a:rPr lang="en-US" dirty="0" smtClean="0"/>
              <a:t> 40X</a:t>
            </a:r>
            <a:endParaRPr lang="en-US" i="1" dirty="0"/>
          </a:p>
        </p:txBody>
      </p:sp>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1547" b="1810"/>
          <a:stretch/>
        </p:blipFill>
        <p:spPr>
          <a:xfrm>
            <a:off x="1600200" y="1674091"/>
            <a:ext cx="6343650" cy="4904509"/>
          </a:xfrm>
          <a:prstGeom prst="rect">
            <a:avLst/>
          </a:prstGeom>
        </p:spPr>
      </p:pic>
    </p:spTree>
    <p:extLst>
      <p:ext uri="{BB962C8B-B14F-4D97-AF65-F5344CB8AC3E}">
        <p14:creationId xmlns:p14="http://schemas.microsoft.com/office/powerpoint/2010/main" val="127156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Obelia</a:t>
            </a:r>
            <a:r>
              <a:rPr lang="en-US" dirty="0" smtClean="0"/>
              <a:t> 40X</a:t>
            </a:r>
            <a:endParaRPr lang="en-US" i="1"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t="1394" b="2120"/>
          <a:stretch/>
        </p:blipFill>
        <p:spPr>
          <a:xfrm>
            <a:off x="1447800" y="1440872"/>
            <a:ext cx="6210300" cy="4793673"/>
          </a:xfrm>
          <a:prstGeom prst="rect">
            <a:avLst/>
          </a:prstGeom>
        </p:spPr>
      </p:pic>
    </p:spTree>
    <p:extLst>
      <p:ext uri="{BB962C8B-B14F-4D97-AF65-F5344CB8AC3E}">
        <p14:creationId xmlns:p14="http://schemas.microsoft.com/office/powerpoint/2010/main" val="266624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Sponge Model</a:t>
            </a:r>
            <a:endParaRPr lang="en-US" dirty="0"/>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791" t="7545" r="7193" b="6584"/>
          <a:stretch/>
        </p:blipFill>
        <p:spPr>
          <a:xfrm>
            <a:off x="1676400" y="1600200"/>
            <a:ext cx="5440218" cy="4073236"/>
          </a:xfrm>
          <a:prstGeom prst="rect">
            <a:avLst/>
          </a:prstGeom>
        </p:spPr>
      </p:pic>
    </p:spTree>
    <p:extLst>
      <p:ext uri="{BB962C8B-B14F-4D97-AF65-F5344CB8AC3E}">
        <p14:creationId xmlns:p14="http://schemas.microsoft.com/office/powerpoint/2010/main" val="264793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Sponge Canal Model</a:t>
            </a:r>
            <a:endParaRPr lang="en-US" dirty="0"/>
          </a:p>
        </p:txBody>
      </p:sp>
      <p:pic>
        <p:nvPicPr>
          <p:cNvPr id="3" name="Picture 2"/>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5758" t="3905" r="2526" b="4782"/>
          <a:stretch/>
        </p:blipFill>
        <p:spPr>
          <a:xfrm>
            <a:off x="1676400" y="1600200"/>
            <a:ext cx="5865091" cy="4379439"/>
          </a:xfrm>
          <a:prstGeom prst="rect">
            <a:avLst/>
          </a:prstGeom>
        </p:spPr>
      </p:pic>
    </p:spTree>
    <p:extLst>
      <p:ext uri="{BB962C8B-B14F-4D97-AF65-F5344CB8AC3E}">
        <p14:creationId xmlns:p14="http://schemas.microsoft.com/office/powerpoint/2010/main" val="951339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88</Words>
  <Application>Microsoft Office PowerPoint</Application>
  <PresentationFormat>On-screen Show (4:3)</PresentationFormat>
  <Paragraphs>13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Exercise 12</vt:lpstr>
      <vt:lpstr>PowerPoint Presentation</vt:lpstr>
      <vt:lpstr>Grantia 40X</vt:lpstr>
      <vt:lpstr>Grantia 100X</vt:lpstr>
      <vt:lpstr>Grantia 400X</vt:lpstr>
      <vt:lpstr>Obelia 40X</vt:lpstr>
      <vt:lpstr>Obelia 40X</vt:lpstr>
      <vt:lpstr>Sponge Model</vt:lpstr>
      <vt:lpstr>Sponge Canal Model</vt:lpstr>
      <vt:lpstr>Hydra Model</vt:lpstr>
      <vt:lpstr>Anemone Model</vt:lpstr>
      <vt:lpstr>Anemone Model</vt:lpstr>
    </vt:vector>
  </TitlesOfParts>
  <Company>Loyola University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Porifera and Cnidaria</dc:title>
  <dc:creator>Jokinen, Diane</dc:creator>
  <cp:lastModifiedBy>Jokinen, Diane</cp:lastModifiedBy>
  <cp:revision>5</cp:revision>
  <dcterms:created xsi:type="dcterms:W3CDTF">2016-11-10T20:06:46Z</dcterms:created>
  <dcterms:modified xsi:type="dcterms:W3CDTF">2016-12-16T16:34:14Z</dcterms:modified>
</cp:coreProperties>
</file>